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B8811-DFBA-4164-BAB7-C7572F26FEAA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26A1C-90B7-4F47-BF31-839932766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21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06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2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348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3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881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62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659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54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6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50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59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1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95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41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98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3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26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868D29-5608-4235-BCC7-06E686E81D76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38F2AC-47C3-433B-A3B8-023FEC4591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631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96E75-2561-42FE-98D5-46E7FA02A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5" y="2956718"/>
            <a:ext cx="8413687" cy="944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Système multi-agents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3F924A-603D-4ADB-A598-0312075DBE2A}"/>
              </a:ext>
            </a:extLst>
          </p:cNvPr>
          <p:cNvSpPr txBox="1"/>
          <p:nvPr/>
        </p:nvSpPr>
        <p:spPr>
          <a:xfrm>
            <a:off x="5797004" y="4699438"/>
            <a:ext cx="4351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Présenté par : OUAFI Mohammed Zakaria</a:t>
            </a:r>
          </a:p>
        </p:txBody>
      </p:sp>
    </p:spTree>
    <p:extLst>
      <p:ext uri="{BB962C8B-B14F-4D97-AF65-F5344CB8AC3E}">
        <p14:creationId xmlns:p14="http://schemas.microsoft.com/office/powerpoint/2010/main" val="2763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7202013-556B-46B3-A1DD-E4D52BFCB41A}"/>
              </a:ext>
            </a:extLst>
          </p:cNvPr>
          <p:cNvSpPr/>
          <p:nvPr/>
        </p:nvSpPr>
        <p:spPr>
          <a:xfrm>
            <a:off x="184638" y="1573823"/>
            <a:ext cx="11852031" cy="519965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F5B462-53CE-4B2E-B69E-492725D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/>
          <a:lstStyle/>
          <a:p>
            <a:pPr algn="ctr"/>
            <a:r>
              <a:rPr lang="fr-F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en fait, C’est quoi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84408C2-7988-44AE-8CE7-D901D7B8291F}"/>
              </a:ext>
            </a:extLst>
          </p:cNvPr>
          <p:cNvSpPr/>
          <p:nvPr/>
        </p:nvSpPr>
        <p:spPr>
          <a:xfrm>
            <a:off x="4668715" y="2399442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75F3D-D57F-4F19-AC3D-B5E5F5497125}"/>
              </a:ext>
            </a:extLst>
          </p:cNvPr>
          <p:cNvSpPr txBox="1"/>
          <p:nvPr/>
        </p:nvSpPr>
        <p:spPr>
          <a:xfrm>
            <a:off x="4948604" y="2901830"/>
            <a:ext cx="2294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SMA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18622E8-DF17-46CF-B0E1-91269B236A32}"/>
              </a:ext>
            </a:extLst>
          </p:cNvPr>
          <p:cNvSpPr/>
          <p:nvPr/>
        </p:nvSpPr>
        <p:spPr>
          <a:xfrm>
            <a:off x="949569" y="4651131"/>
            <a:ext cx="2716824" cy="18317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84117E-F5F3-4704-AEE7-6663606F477B}"/>
              </a:ext>
            </a:extLst>
          </p:cNvPr>
          <p:cNvSpPr txBox="1"/>
          <p:nvPr/>
        </p:nvSpPr>
        <p:spPr>
          <a:xfrm>
            <a:off x="1200408" y="5270856"/>
            <a:ext cx="218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Agent 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2DA241-69CD-4EEA-877C-55871379E05C}"/>
              </a:ext>
            </a:extLst>
          </p:cNvPr>
          <p:cNvSpPr/>
          <p:nvPr/>
        </p:nvSpPr>
        <p:spPr>
          <a:xfrm>
            <a:off x="4948604" y="4923692"/>
            <a:ext cx="2294792" cy="18098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542C7D-A149-43E1-A055-443DFE8A9D42}"/>
              </a:ext>
            </a:extLst>
          </p:cNvPr>
          <p:cNvSpPr txBox="1"/>
          <p:nvPr/>
        </p:nvSpPr>
        <p:spPr>
          <a:xfrm>
            <a:off x="5173608" y="5534733"/>
            <a:ext cx="184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Agent 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11C5DA1-7F61-4B5A-83E1-43E88803D809}"/>
              </a:ext>
            </a:extLst>
          </p:cNvPr>
          <p:cNvSpPr/>
          <p:nvPr/>
        </p:nvSpPr>
        <p:spPr>
          <a:xfrm>
            <a:off x="8220808" y="4563208"/>
            <a:ext cx="3326422" cy="200757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DFB368-13F3-4939-BEDC-0D53DFBCC556}"/>
              </a:ext>
            </a:extLst>
          </p:cNvPr>
          <p:cNvSpPr txBox="1"/>
          <p:nvPr/>
        </p:nvSpPr>
        <p:spPr>
          <a:xfrm>
            <a:off x="8525607" y="5270856"/>
            <a:ext cx="267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Agent 3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D7E292-B46D-4E47-9496-20EE3C21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5848">
            <a:off x="4817961" y="6057307"/>
            <a:ext cx="836292" cy="39212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86B6D8B-98C2-4D10-AC21-785897109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15736">
            <a:off x="5704543" y="6420178"/>
            <a:ext cx="675272" cy="3166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FDAB8D9-C878-4CCE-92F8-73E503B3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29638">
            <a:off x="6625972" y="6112123"/>
            <a:ext cx="611682" cy="286806"/>
          </a:xfrm>
          <a:prstGeom prst="rect">
            <a:avLst/>
          </a:prstGeom>
        </p:spPr>
      </p:pic>
      <p:pic>
        <p:nvPicPr>
          <p:cNvPr id="1034" name="Picture 10" descr="Cpu Processeur Ordinateur La - Images vectorielles gratuites sur Pixabay">
            <a:extLst>
              <a:ext uri="{FF2B5EF4-FFF2-40B4-BE49-F238E27FC236}">
                <a16:creationId xmlns:a16="http://schemas.microsoft.com/office/drawing/2014/main" id="{CAE2AC9C-B9E5-4D92-B6C6-2DAD41DA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93" y="5380892"/>
            <a:ext cx="677061" cy="67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as robotique - Icônes industrie gratuites">
            <a:extLst>
              <a:ext uri="{FF2B5EF4-FFF2-40B4-BE49-F238E27FC236}">
                <a16:creationId xmlns:a16="http://schemas.microsoft.com/office/drawing/2014/main" id="{9925C5B1-9516-4074-8E4C-0A05F70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75" y="3634429"/>
            <a:ext cx="1026360" cy="102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817BED8-0AEB-4C80-B008-4A39D58FD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2520517"/>
            <a:ext cx="1614790" cy="145626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F97534B-4EC2-4FA9-BAAC-BF8ECEBC9798}"/>
              </a:ext>
            </a:extLst>
          </p:cNvPr>
          <p:cNvSpPr txBox="1"/>
          <p:nvPr/>
        </p:nvSpPr>
        <p:spPr>
          <a:xfrm>
            <a:off x="8672586" y="3835048"/>
            <a:ext cx="18815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n w="3175">
                  <a:solidFill>
                    <a:schemeClr val="bg1"/>
                  </a:solidFill>
                </a:ln>
              </a:rPr>
              <a:t>Règles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45C6854-131F-4061-9736-8C4120B947FC}"/>
              </a:ext>
            </a:extLst>
          </p:cNvPr>
          <p:cNvCxnSpPr>
            <a:endCxn id="6" idx="7"/>
          </p:cNvCxnSpPr>
          <p:nvPr/>
        </p:nvCxnSpPr>
        <p:spPr>
          <a:xfrm flipH="1">
            <a:off x="3268523" y="3634429"/>
            <a:ext cx="1524750" cy="128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73A139A-A278-4C2D-9B41-10CBA5E482EF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6096000" y="4166696"/>
            <a:ext cx="0" cy="7569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F57329F-6A2D-4648-B9FF-63EFD25730E7}"/>
              </a:ext>
            </a:extLst>
          </p:cNvPr>
          <p:cNvCxnSpPr>
            <a:endCxn id="10" idx="1"/>
          </p:cNvCxnSpPr>
          <p:nvPr/>
        </p:nvCxnSpPr>
        <p:spPr>
          <a:xfrm>
            <a:off x="7411915" y="3634429"/>
            <a:ext cx="1296036" cy="1222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19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" grpId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A6631-1E57-4300-91EE-18D2D210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fr-FR" b="1" dirty="0"/>
              <a:t>Comment opère un agent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F60C96-4366-4709-8F98-6A112925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41" y="4513067"/>
            <a:ext cx="2198328" cy="1030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260D531-B6A7-4DD0-81AE-D87922A9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3" y="5345818"/>
            <a:ext cx="752630" cy="561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52D2A-C7AB-48BC-B4EA-17CCD579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23" y="5498218"/>
            <a:ext cx="752630" cy="561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A3EB50-A37A-4F40-96CF-4B84392E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7648">
            <a:off x="3736049" y="5300520"/>
            <a:ext cx="752630" cy="561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4A4108-5203-4B09-AFDD-46D4B62E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54" y="3631907"/>
            <a:ext cx="1390663" cy="103658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5DF09A7-100B-49ED-901F-7E2CA2FBFB93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 flipV="1">
            <a:off x="4529517" y="4150198"/>
            <a:ext cx="1802324" cy="8782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8B0E87E-B096-401E-B9D9-0F3C9ABFB9E7}"/>
              </a:ext>
            </a:extLst>
          </p:cNvPr>
          <p:cNvCxnSpPr>
            <a:stCxn id="4" idx="1"/>
          </p:cNvCxnSpPr>
          <p:nvPr/>
        </p:nvCxnSpPr>
        <p:spPr>
          <a:xfrm flipH="1">
            <a:off x="4529517" y="5028445"/>
            <a:ext cx="1802324" cy="63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3340058-A6AD-49CD-A7C3-2D9E9AC6C4EC}"/>
              </a:ext>
            </a:extLst>
          </p:cNvPr>
          <p:cNvSpPr txBox="1"/>
          <p:nvPr/>
        </p:nvSpPr>
        <p:spPr>
          <a:xfrm>
            <a:off x="6654388" y="3956176"/>
            <a:ext cx="219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Directive :</a:t>
            </a:r>
          </a:p>
          <a:p>
            <a:r>
              <a:rPr lang="fr-FR" sz="1400" dirty="0"/>
              <a:t>Ramener 25g de nourriture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6511D7-6BF6-4AB5-A8E6-0A702160C821}"/>
              </a:ext>
            </a:extLst>
          </p:cNvPr>
          <p:cNvSpPr txBox="1"/>
          <p:nvPr/>
        </p:nvSpPr>
        <p:spPr>
          <a:xfrm>
            <a:off x="3138854" y="4618179"/>
            <a:ext cx="153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40g de pain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B5F2A0-118D-4586-B0C1-642F259A493B}"/>
              </a:ext>
            </a:extLst>
          </p:cNvPr>
          <p:cNvSpPr txBox="1"/>
          <p:nvPr/>
        </p:nvSpPr>
        <p:spPr>
          <a:xfrm>
            <a:off x="3138854" y="6059218"/>
            <a:ext cx="166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3x 10g de pain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DC1855-6DF6-4905-AE25-D54411A48596}"/>
              </a:ext>
            </a:extLst>
          </p:cNvPr>
          <p:cNvSpPr txBox="1"/>
          <p:nvPr/>
        </p:nvSpPr>
        <p:spPr>
          <a:xfrm rot="1600374">
            <a:off x="5028897" y="4260340"/>
            <a:ext cx="85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5mins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806B5D4-A166-4E1D-935D-66ABCDEFE672}"/>
              </a:ext>
            </a:extLst>
          </p:cNvPr>
          <p:cNvSpPr txBox="1"/>
          <p:nvPr/>
        </p:nvSpPr>
        <p:spPr>
          <a:xfrm rot="20609792">
            <a:off x="4906728" y="5040142"/>
            <a:ext cx="82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1min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18134FC-C953-41C0-B12B-57F4A847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28" y="3727870"/>
            <a:ext cx="461094" cy="4294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C00D770-7E55-4A7E-A42E-8E343644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84" y="5031591"/>
            <a:ext cx="461094" cy="4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621433-790E-47F0-8C7D-954DCDE9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1BD16A8-EFB0-4B5B-ABE9-40EB3E63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4" y="1039865"/>
            <a:ext cx="5873726" cy="440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9D02494-5344-45A8-A1EB-FE4207831489}"/>
              </a:ext>
            </a:extLst>
          </p:cNvPr>
          <p:cNvSpPr txBox="1"/>
          <p:nvPr/>
        </p:nvSpPr>
        <p:spPr>
          <a:xfrm>
            <a:off x="573766" y="4333133"/>
            <a:ext cx="484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n w="6350">
                  <a:solidFill>
                    <a:schemeClr val="bg1"/>
                  </a:solidFill>
                </a:ln>
              </a:rPr>
              <a:t>A01 Race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46243FD-7BA6-48D0-9DDE-4F9116BE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701" y="1995854"/>
            <a:ext cx="5170362" cy="31476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DF0EA27-98DA-46CC-9421-547F4522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72" y="0"/>
            <a:ext cx="10247856" cy="6858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300A6C7-8644-4649-B9E0-25506586C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730" y="644113"/>
            <a:ext cx="1201455" cy="3697812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240AC9-B0C1-4848-B919-96E18F68FB8D}"/>
              </a:ext>
            </a:extLst>
          </p:cNvPr>
          <p:cNvCxnSpPr>
            <a:cxnSpLocks/>
          </p:cNvCxnSpPr>
          <p:nvPr/>
        </p:nvCxnSpPr>
        <p:spPr>
          <a:xfrm flipH="1">
            <a:off x="3239577" y="756138"/>
            <a:ext cx="963146" cy="29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D6B67CA-91FD-40A0-A2D5-7CB3283AC398}"/>
              </a:ext>
            </a:extLst>
          </p:cNvPr>
          <p:cNvCxnSpPr>
            <a:cxnSpLocks/>
          </p:cNvCxnSpPr>
          <p:nvPr/>
        </p:nvCxnSpPr>
        <p:spPr>
          <a:xfrm>
            <a:off x="4826977" y="3174023"/>
            <a:ext cx="980527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66D686C-9854-4F5B-A6B5-0262F07D9B8B}"/>
              </a:ext>
            </a:extLst>
          </p:cNvPr>
          <p:cNvCxnSpPr>
            <a:cxnSpLocks/>
          </p:cNvCxnSpPr>
          <p:nvPr/>
        </p:nvCxnSpPr>
        <p:spPr>
          <a:xfrm flipH="1">
            <a:off x="7825154" y="2734408"/>
            <a:ext cx="1283677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B9CD735-9BC4-41DA-A406-9D4E8D0296B4}"/>
              </a:ext>
            </a:extLst>
          </p:cNvPr>
          <p:cNvSpPr txBox="1"/>
          <p:nvPr/>
        </p:nvSpPr>
        <p:spPr>
          <a:xfrm rot="20506813">
            <a:off x="7693268" y="2542932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Vrai joueur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E395E81-F98D-4312-A7A4-3151E0064254}"/>
              </a:ext>
            </a:extLst>
          </p:cNvPr>
          <p:cNvSpPr txBox="1"/>
          <p:nvPr/>
        </p:nvSpPr>
        <p:spPr>
          <a:xfrm rot="903541">
            <a:off x="4544942" y="3224721"/>
            <a:ext cx="98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BOT TAS</a:t>
            </a:r>
          </a:p>
        </p:txBody>
      </p:sp>
    </p:spTree>
    <p:extLst>
      <p:ext uri="{BB962C8B-B14F-4D97-AF65-F5344CB8AC3E}">
        <p14:creationId xmlns:p14="http://schemas.microsoft.com/office/powerpoint/2010/main" val="28136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D21B5-0406-4724-9CCB-9B90578C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fr-FR" b="1" dirty="0"/>
              <a:t>La partie historique</a:t>
            </a:r>
          </a:p>
        </p:txBody>
      </p:sp>
      <p:pic>
        <p:nvPicPr>
          <p:cNvPr id="4098" name="Picture 2" descr="Les techniques infaillibles pour l'extermination des fourmis - La voix du  sud">
            <a:extLst>
              <a:ext uri="{FF2B5EF4-FFF2-40B4-BE49-F238E27FC236}">
                <a16:creationId xmlns:a16="http://schemas.microsoft.com/office/drawing/2014/main" id="{84B8073D-F5B1-469D-917B-233C4B8F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9" y="1886752"/>
            <a:ext cx="5633793" cy="42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EAE4629-0D15-4C53-814B-52CD35912907}"/>
              </a:ext>
            </a:extLst>
          </p:cNvPr>
          <p:cNvCxnSpPr>
            <a:cxnSpLocks/>
            <a:stCxn id="4098" idx="3"/>
            <a:endCxn id="7" idx="2"/>
          </p:cNvCxnSpPr>
          <p:nvPr/>
        </p:nvCxnSpPr>
        <p:spPr>
          <a:xfrm>
            <a:off x="6330462" y="4003099"/>
            <a:ext cx="2013438" cy="8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446B5795-F223-44A0-A47F-BE822C7E9A10}"/>
              </a:ext>
            </a:extLst>
          </p:cNvPr>
          <p:cNvSpPr/>
          <p:nvPr/>
        </p:nvSpPr>
        <p:spPr>
          <a:xfrm>
            <a:off x="8343900" y="3203993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6282F3-7B93-44A5-8349-F00DAA6CC3E6}"/>
              </a:ext>
            </a:extLst>
          </p:cNvPr>
          <p:cNvSpPr txBox="1"/>
          <p:nvPr/>
        </p:nvSpPr>
        <p:spPr>
          <a:xfrm>
            <a:off x="8623789" y="3706381"/>
            <a:ext cx="2294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SMA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8195D38-AEE8-4BC9-BF9A-A9922324FF52}"/>
              </a:ext>
            </a:extLst>
          </p:cNvPr>
          <p:cNvSpPr/>
          <p:nvPr/>
        </p:nvSpPr>
        <p:spPr>
          <a:xfrm>
            <a:off x="3239966" y="1826833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54A0AE-D8B3-4121-91B0-8B5850513DE3}"/>
              </a:ext>
            </a:extLst>
          </p:cNvPr>
          <p:cNvSpPr txBox="1"/>
          <p:nvPr/>
        </p:nvSpPr>
        <p:spPr>
          <a:xfrm>
            <a:off x="3544097" y="2193853"/>
            <a:ext cx="229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Intelligence artificielle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86AB48-0C2F-402B-8B81-207D9A668297}"/>
              </a:ext>
            </a:extLst>
          </p:cNvPr>
          <p:cNvSpPr/>
          <p:nvPr/>
        </p:nvSpPr>
        <p:spPr>
          <a:xfrm>
            <a:off x="722557" y="3152929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3A511B-0AE7-41F9-8DC5-98010FE57285}"/>
              </a:ext>
            </a:extLst>
          </p:cNvPr>
          <p:cNvSpPr txBox="1"/>
          <p:nvPr/>
        </p:nvSpPr>
        <p:spPr>
          <a:xfrm>
            <a:off x="1030287" y="3486972"/>
            <a:ext cx="2294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Systèmes distribués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57167BB-A184-4825-B0F2-A067DF1772C2}"/>
              </a:ext>
            </a:extLst>
          </p:cNvPr>
          <p:cNvSpPr/>
          <p:nvPr/>
        </p:nvSpPr>
        <p:spPr>
          <a:xfrm>
            <a:off x="3239966" y="5036005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B0128-4223-4731-9C15-2CF29CF9DA51}"/>
              </a:ext>
            </a:extLst>
          </p:cNvPr>
          <p:cNvSpPr txBox="1"/>
          <p:nvPr/>
        </p:nvSpPr>
        <p:spPr>
          <a:xfrm>
            <a:off x="3544097" y="5349328"/>
            <a:ext cx="2294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Génie logiciel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FD0D81F6-324C-45F3-BAA7-039394C8BC20}"/>
              </a:ext>
            </a:extLst>
          </p:cNvPr>
          <p:cNvSpPr/>
          <p:nvPr/>
        </p:nvSpPr>
        <p:spPr>
          <a:xfrm>
            <a:off x="6093069" y="2010389"/>
            <a:ext cx="2989385" cy="1295519"/>
          </a:xfrm>
          <a:custGeom>
            <a:avLst/>
            <a:gdLst>
              <a:gd name="connsiteX0" fmla="*/ 0 w 2989385"/>
              <a:gd name="connsiteY0" fmla="*/ 627303 h 1295519"/>
              <a:gd name="connsiteX1" fmla="*/ 1529862 w 2989385"/>
              <a:gd name="connsiteY1" fmla="*/ 20634 h 1295519"/>
              <a:gd name="connsiteX2" fmla="*/ 2989385 w 2989385"/>
              <a:gd name="connsiteY2" fmla="*/ 1295519 h 129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9385" h="1295519">
                <a:moveTo>
                  <a:pt x="0" y="627303"/>
                </a:moveTo>
                <a:cubicBezTo>
                  <a:pt x="515815" y="268284"/>
                  <a:pt x="1031631" y="-90735"/>
                  <a:pt x="1529862" y="20634"/>
                </a:cubicBezTo>
                <a:cubicBezTo>
                  <a:pt x="2028093" y="132003"/>
                  <a:pt x="2508739" y="713761"/>
                  <a:pt x="2989385" y="129551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E2C77D48-00A1-4603-A1E2-0CDE623728D5}"/>
              </a:ext>
            </a:extLst>
          </p:cNvPr>
          <p:cNvSpPr/>
          <p:nvPr/>
        </p:nvSpPr>
        <p:spPr>
          <a:xfrm>
            <a:off x="6049108" y="4408429"/>
            <a:ext cx="2400300" cy="1306571"/>
          </a:xfrm>
          <a:custGeom>
            <a:avLst/>
            <a:gdLst>
              <a:gd name="connsiteX0" fmla="*/ 0 w 2400300"/>
              <a:gd name="connsiteY0" fmla="*/ 1306571 h 1306571"/>
              <a:gd name="connsiteX1" fmla="*/ 1028700 w 2400300"/>
              <a:gd name="connsiteY1" fmla="*/ 198740 h 1306571"/>
              <a:gd name="connsiteX2" fmla="*/ 2400300 w 2400300"/>
              <a:gd name="connsiteY2" fmla="*/ 5309 h 130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306571">
                <a:moveTo>
                  <a:pt x="0" y="1306571"/>
                </a:moveTo>
                <a:cubicBezTo>
                  <a:pt x="314325" y="861094"/>
                  <a:pt x="628650" y="415617"/>
                  <a:pt x="1028700" y="198740"/>
                </a:cubicBezTo>
                <a:cubicBezTo>
                  <a:pt x="1428750" y="-18137"/>
                  <a:pt x="1914525" y="-6414"/>
                  <a:pt x="2400300" y="530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0952D353-0C0D-4B97-B039-19E6965F72E1}"/>
              </a:ext>
            </a:extLst>
          </p:cNvPr>
          <p:cNvSpPr/>
          <p:nvPr/>
        </p:nvSpPr>
        <p:spPr>
          <a:xfrm>
            <a:off x="3543300" y="3443372"/>
            <a:ext cx="4853354" cy="1108523"/>
          </a:xfrm>
          <a:custGeom>
            <a:avLst/>
            <a:gdLst>
              <a:gd name="connsiteX0" fmla="*/ 0 w 4853354"/>
              <a:gd name="connsiteY0" fmla="*/ 741766 h 1108523"/>
              <a:gd name="connsiteX1" fmla="*/ 1635369 w 4853354"/>
              <a:gd name="connsiteY1" fmla="*/ 1075874 h 1108523"/>
              <a:gd name="connsiteX2" fmla="*/ 3103685 w 4853354"/>
              <a:gd name="connsiteY2" fmla="*/ 29590 h 1108523"/>
              <a:gd name="connsiteX3" fmla="*/ 4853354 w 4853354"/>
              <a:gd name="connsiteY3" fmla="*/ 390074 h 110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3354" h="1108523">
                <a:moveTo>
                  <a:pt x="0" y="741766"/>
                </a:moveTo>
                <a:cubicBezTo>
                  <a:pt x="559044" y="968168"/>
                  <a:pt x="1118088" y="1194570"/>
                  <a:pt x="1635369" y="1075874"/>
                </a:cubicBezTo>
                <a:cubicBezTo>
                  <a:pt x="2152650" y="957178"/>
                  <a:pt x="2567354" y="143890"/>
                  <a:pt x="3103685" y="29590"/>
                </a:cubicBezTo>
                <a:cubicBezTo>
                  <a:pt x="3640016" y="-84710"/>
                  <a:pt x="4246685" y="152682"/>
                  <a:pt x="4853354" y="39007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1755E-D850-4F80-B9A4-0F360624C6F0}"/>
              </a:ext>
            </a:extLst>
          </p:cNvPr>
          <p:cNvSpPr txBox="1"/>
          <p:nvPr/>
        </p:nvSpPr>
        <p:spPr>
          <a:xfrm>
            <a:off x="7006672" y="1702086"/>
            <a:ext cx="188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Décisions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DE3A489-98B4-47EA-8E88-3DE2B08736B9}"/>
              </a:ext>
            </a:extLst>
          </p:cNvPr>
          <p:cNvSpPr txBox="1"/>
          <p:nvPr/>
        </p:nvSpPr>
        <p:spPr>
          <a:xfrm>
            <a:off x="4187703" y="4202398"/>
            <a:ext cx="244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Exécution/Interactions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14B2D86-DEFC-4750-AEA1-865D317E525B}"/>
              </a:ext>
            </a:extLst>
          </p:cNvPr>
          <p:cNvSpPr txBox="1"/>
          <p:nvPr/>
        </p:nvSpPr>
        <p:spPr>
          <a:xfrm>
            <a:off x="6101862" y="4764115"/>
            <a:ext cx="252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Evolution/Autonomie</a:t>
            </a:r>
          </a:p>
        </p:txBody>
      </p:sp>
    </p:spTree>
    <p:extLst>
      <p:ext uri="{BB962C8B-B14F-4D97-AF65-F5344CB8AC3E}">
        <p14:creationId xmlns:p14="http://schemas.microsoft.com/office/powerpoint/2010/main" val="19869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24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9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5B69D-97EA-466E-87AA-2DD36AE8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fr-FR" b="1"/>
              <a:t>De quoi est fait un SMA ?</a:t>
            </a:r>
            <a:endParaRPr lang="fr-FR" b="1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909E9CE-B048-498D-867E-1E55741A5D76}"/>
              </a:ext>
            </a:extLst>
          </p:cNvPr>
          <p:cNvSpPr/>
          <p:nvPr/>
        </p:nvSpPr>
        <p:spPr>
          <a:xfrm>
            <a:off x="4668715" y="2556812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EC920C-2BF4-4D31-85B0-39CBB35DE0E9}"/>
              </a:ext>
            </a:extLst>
          </p:cNvPr>
          <p:cNvSpPr txBox="1"/>
          <p:nvPr/>
        </p:nvSpPr>
        <p:spPr>
          <a:xfrm>
            <a:off x="4948604" y="2901830"/>
            <a:ext cx="2294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Modèle Cognitif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851EBC-890B-498E-B273-C549F4AC6239}"/>
              </a:ext>
            </a:extLst>
          </p:cNvPr>
          <p:cNvSpPr/>
          <p:nvPr/>
        </p:nvSpPr>
        <p:spPr>
          <a:xfrm>
            <a:off x="954759" y="1934308"/>
            <a:ext cx="2294792" cy="138906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77239D-792C-4282-837F-B66D23BC38B0}"/>
              </a:ext>
            </a:extLst>
          </p:cNvPr>
          <p:cNvSpPr txBox="1"/>
          <p:nvPr/>
        </p:nvSpPr>
        <p:spPr>
          <a:xfrm>
            <a:off x="954759" y="2398006"/>
            <a:ext cx="229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Environnement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1D6E7DC-4BE7-4DAC-90FE-5C22023EAF8D}"/>
              </a:ext>
            </a:extLst>
          </p:cNvPr>
          <p:cNvSpPr/>
          <p:nvPr/>
        </p:nvSpPr>
        <p:spPr>
          <a:xfrm>
            <a:off x="2537443" y="3246584"/>
            <a:ext cx="2140065" cy="817003"/>
          </a:xfrm>
          <a:custGeom>
            <a:avLst/>
            <a:gdLst>
              <a:gd name="connsiteX0" fmla="*/ 21119 w 2140065"/>
              <a:gd name="connsiteY0" fmla="*/ 15362 h 817003"/>
              <a:gd name="connsiteX1" fmla="*/ 73872 w 2140065"/>
              <a:gd name="connsiteY1" fmla="*/ 50531 h 817003"/>
              <a:gd name="connsiteX2" fmla="*/ 1164119 w 2140065"/>
              <a:gd name="connsiteY2" fmla="*/ 815462 h 817003"/>
              <a:gd name="connsiteX3" fmla="*/ 2140065 w 2140065"/>
              <a:gd name="connsiteY3" fmla="*/ 208793 h 81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065" h="817003">
                <a:moveTo>
                  <a:pt x="21119" y="15362"/>
                </a:moveTo>
                <a:cubicBezTo>
                  <a:pt x="-47755" y="-33729"/>
                  <a:pt x="73872" y="50531"/>
                  <a:pt x="73872" y="50531"/>
                </a:cubicBezTo>
                <a:cubicBezTo>
                  <a:pt x="264372" y="183881"/>
                  <a:pt x="819754" y="789085"/>
                  <a:pt x="1164119" y="815462"/>
                </a:cubicBezTo>
                <a:cubicBezTo>
                  <a:pt x="1508484" y="841839"/>
                  <a:pt x="1824274" y="525316"/>
                  <a:pt x="2140065" y="20879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B30ED4-74CA-4E2D-8D88-162AED45D824}"/>
              </a:ext>
            </a:extLst>
          </p:cNvPr>
          <p:cNvSpPr txBox="1"/>
          <p:nvPr/>
        </p:nvSpPr>
        <p:spPr>
          <a:xfrm>
            <a:off x="4941323" y="2888168"/>
            <a:ext cx="2294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Modèle</a:t>
            </a:r>
          </a:p>
          <a:p>
            <a:pPr algn="ctr"/>
            <a:r>
              <a:rPr lang="fr-FR" sz="3200" dirty="0"/>
              <a:t>BDI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6B0EB3A-2572-430D-B348-8C60B3F40E1D}"/>
              </a:ext>
            </a:extLst>
          </p:cNvPr>
          <p:cNvSpPr/>
          <p:nvPr/>
        </p:nvSpPr>
        <p:spPr>
          <a:xfrm>
            <a:off x="1249425" y="4431324"/>
            <a:ext cx="1780988" cy="100232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E74B11F-6F7B-4F17-B5F7-413C4F9A71D5}"/>
              </a:ext>
            </a:extLst>
          </p:cNvPr>
          <p:cNvSpPr/>
          <p:nvPr/>
        </p:nvSpPr>
        <p:spPr>
          <a:xfrm>
            <a:off x="5298829" y="5303511"/>
            <a:ext cx="1594340" cy="56507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30F02F4-A953-49B8-8EF6-33BEDD94D07D}"/>
              </a:ext>
            </a:extLst>
          </p:cNvPr>
          <p:cNvSpPr/>
          <p:nvPr/>
        </p:nvSpPr>
        <p:spPr>
          <a:xfrm>
            <a:off x="9161585" y="4301188"/>
            <a:ext cx="1780988" cy="100232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32CDE5-3AD5-4248-8C5E-E290391C1B64}"/>
              </a:ext>
            </a:extLst>
          </p:cNvPr>
          <p:cNvSpPr txBox="1"/>
          <p:nvPr/>
        </p:nvSpPr>
        <p:spPr>
          <a:xfrm>
            <a:off x="1104228" y="4732429"/>
            <a:ext cx="199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Beliefs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220875-8C37-48B9-ABBA-E990940C66B0}"/>
              </a:ext>
            </a:extLst>
          </p:cNvPr>
          <p:cNvSpPr txBox="1"/>
          <p:nvPr/>
        </p:nvSpPr>
        <p:spPr>
          <a:xfrm>
            <a:off x="9054152" y="4602293"/>
            <a:ext cx="199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Intents</a:t>
            </a:r>
            <a:endParaRPr lang="fr-FR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E07B9D-55C6-41CA-9DF8-28BB32FECEA7}"/>
              </a:ext>
            </a:extLst>
          </p:cNvPr>
          <p:cNvSpPr txBox="1"/>
          <p:nvPr/>
        </p:nvSpPr>
        <p:spPr>
          <a:xfrm>
            <a:off x="5098072" y="5385990"/>
            <a:ext cx="199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Desires</a:t>
            </a:r>
            <a:endParaRPr lang="fr-FR" sz="2000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DF5E3C02-33A3-4BCE-9CF0-F6A004321ED5}"/>
              </a:ext>
            </a:extLst>
          </p:cNvPr>
          <p:cNvSpPr/>
          <p:nvPr/>
        </p:nvSpPr>
        <p:spPr>
          <a:xfrm>
            <a:off x="2963008" y="3849067"/>
            <a:ext cx="2022230" cy="643802"/>
          </a:xfrm>
          <a:custGeom>
            <a:avLst/>
            <a:gdLst>
              <a:gd name="connsiteX0" fmla="*/ 2022230 w 2022230"/>
              <a:gd name="connsiteY0" fmla="*/ 160225 h 643802"/>
              <a:gd name="connsiteX1" fmla="*/ 870438 w 2022230"/>
              <a:gd name="connsiteY1" fmla="*/ 28341 h 643802"/>
              <a:gd name="connsiteX2" fmla="*/ 0 w 2022230"/>
              <a:gd name="connsiteY2" fmla="*/ 643802 h 6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230" h="643802">
                <a:moveTo>
                  <a:pt x="2022230" y="160225"/>
                </a:moveTo>
                <a:cubicBezTo>
                  <a:pt x="1614853" y="53985"/>
                  <a:pt x="1207476" y="-52255"/>
                  <a:pt x="870438" y="28341"/>
                </a:cubicBezTo>
                <a:cubicBezTo>
                  <a:pt x="533400" y="108937"/>
                  <a:pt x="266700" y="376369"/>
                  <a:pt x="0" y="64380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F1B7253-5C71-4FEA-8E9B-EE34925C1FDB}"/>
              </a:ext>
            </a:extLst>
          </p:cNvPr>
          <p:cNvSpPr/>
          <p:nvPr/>
        </p:nvSpPr>
        <p:spPr>
          <a:xfrm>
            <a:off x="5601111" y="4290646"/>
            <a:ext cx="764520" cy="1019908"/>
          </a:xfrm>
          <a:custGeom>
            <a:avLst/>
            <a:gdLst>
              <a:gd name="connsiteX0" fmla="*/ 184227 w 764520"/>
              <a:gd name="connsiteY0" fmla="*/ 0 h 1019908"/>
              <a:gd name="connsiteX1" fmla="*/ 34758 w 764520"/>
              <a:gd name="connsiteY1" fmla="*/ 465992 h 1019908"/>
              <a:gd name="connsiteX2" fmla="*/ 764520 w 764520"/>
              <a:gd name="connsiteY2" fmla="*/ 1019908 h 101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4520" h="1019908">
                <a:moveTo>
                  <a:pt x="184227" y="0"/>
                </a:moveTo>
                <a:cubicBezTo>
                  <a:pt x="61135" y="148003"/>
                  <a:pt x="-61957" y="296007"/>
                  <a:pt x="34758" y="465992"/>
                </a:cubicBezTo>
                <a:cubicBezTo>
                  <a:pt x="131473" y="635977"/>
                  <a:pt x="447996" y="827942"/>
                  <a:pt x="764520" y="101990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D5CC26D6-4BCF-4FB2-B43D-55D44471F084}"/>
              </a:ext>
            </a:extLst>
          </p:cNvPr>
          <p:cNvSpPr/>
          <p:nvPr/>
        </p:nvSpPr>
        <p:spPr>
          <a:xfrm>
            <a:off x="6901962" y="4167554"/>
            <a:ext cx="2268415" cy="739422"/>
          </a:xfrm>
          <a:custGeom>
            <a:avLst/>
            <a:gdLst>
              <a:gd name="connsiteX0" fmla="*/ 0 w 2268415"/>
              <a:gd name="connsiteY0" fmla="*/ 0 h 739422"/>
              <a:gd name="connsiteX1" fmla="*/ 914400 w 2268415"/>
              <a:gd name="connsiteY1" fmla="*/ 729761 h 739422"/>
              <a:gd name="connsiteX2" fmla="*/ 2268415 w 2268415"/>
              <a:gd name="connsiteY2" fmla="*/ 351692 h 73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415" h="739422">
                <a:moveTo>
                  <a:pt x="0" y="0"/>
                </a:moveTo>
                <a:cubicBezTo>
                  <a:pt x="268165" y="335573"/>
                  <a:pt x="536331" y="671146"/>
                  <a:pt x="914400" y="729761"/>
                </a:cubicBezTo>
                <a:cubicBezTo>
                  <a:pt x="1292469" y="788376"/>
                  <a:pt x="1780442" y="570034"/>
                  <a:pt x="2268415" y="35169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89514EF-C79C-4F41-A71C-1E22409F9014}"/>
              </a:ext>
            </a:extLst>
          </p:cNvPr>
          <p:cNvSpPr/>
          <p:nvPr/>
        </p:nvSpPr>
        <p:spPr>
          <a:xfrm>
            <a:off x="4659924" y="2545373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D348D64-ABB8-4737-A7F5-B9B5718D7989}"/>
              </a:ext>
            </a:extLst>
          </p:cNvPr>
          <p:cNvSpPr txBox="1"/>
          <p:nvPr/>
        </p:nvSpPr>
        <p:spPr>
          <a:xfrm>
            <a:off x="4932532" y="2876729"/>
            <a:ext cx="2294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Système</a:t>
            </a:r>
          </a:p>
          <a:p>
            <a:pPr algn="ctr"/>
            <a:r>
              <a:rPr lang="fr-FR" sz="3200" dirty="0"/>
              <a:t>décisionnel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9383ACE-29E5-4177-8FD2-6A67A3656540}"/>
              </a:ext>
            </a:extLst>
          </p:cNvPr>
          <p:cNvSpPr/>
          <p:nvPr/>
        </p:nvSpPr>
        <p:spPr>
          <a:xfrm>
            <a:off x="8666698" y="2543908"/>
            <a:ext cx="2854570" cy="176725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6CBBECA-F42B-4524-916B-D7F0DBE79AA4}"/>
              </a:ext>
            </a:extLst>
          </p:cNvPr>
          <p:cNvSpPr txBox="1"/>
          <p:nvPr/>
        </p:nvSpPr>
        <p:spPr>
          <a:xfrm>
            <a:off x="8792307" y="2954593"/>
            <a:ext cx="2606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Système de</a:t>
            </a:r>
          </a:p>
          <a:p>
            <a:pPr algn="ctr"/>
            <a:r>
              <a:rPr lang="fr-FR" sz="2800" dirty="0"/>
              <a:t>communication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B0D6184-6186-4475-A868-D3485F5CD7EA}"/>
              </a:ext>
            </a:extLst>
          </p:cNvPr>
          <p:cNvSpPr txBox="1"/>
          <p:nvPr/>
        </p:nvSpPr>
        <p:spPr>
          <a:xfrm>
            <a:off x="8793379" y="3129081"/>
            <a:ext cx="260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FIPA-ACL</a:t>
            </a:r>
          </a:p>
        </p:txBody>
      </p:sp>
    </p:spTree>
    <p:extLst>
      <p:ext uri="{BB962C8B-B14F-4D97-AF65-F5344CB8AC3E}">
        <p14:creationId xmlns:p14="http://schemas.microsoft.com/office/powerpoint/2010/main" val="42294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86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255 L -0.09115 0.04699 C -0.1099 0.0581 -0.13815 0.06435 -0.16771 0.06435 C -0.2013 0.06435 -0.22826 0.0581 -0.24701 0.04699 L -0.33711 -0.00255 " pathEditMode="relative" rAng="0" ptsTypes="AAAAA">
                                      <p:cBhvr>
                                        <p:cTn id="1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23" y="3333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8984 0.05046 C -0.10846 0.06181 -0.13646 0.06829 -0.16589 0.06829 C -0.19935 0.06829 -0.22604 0.06181 -0.24466 0.05046 L -0.33425 -3.7037E-7 " pathEditMode="relative" rAng="0" ptsTypes="AAA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11" grpId="1"/>
      <p:bldP spid="11" grpId="2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5" grpId="0" animBg="1"/>
      <p:bldP spid="26" grpId="0"/>
      <p:bldP spid="27" grpId="0" animBg="1"/>
      <p:bldP spid="28" grpId="0"/>
      <p:bldP spid="2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D7BFE0F-C3A4-47E9-81EB-6211767B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528" y="-3106493"/>
            <a:ext cx="14466452" cy="100963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5BC98B2-F93E-4659-A7FC-BB2C1138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68" y="-31607"/>
            <a:ext cx="12502443" cy="872566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2BD37CE-B31E-4363-8408-EE7C1569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78" y="5178621"/>
            <a:ext cx="1097659" cy="5146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4DDC0D-F75D-4AC4-A191-11BE87E6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77" y="4741937"/>
            <a:ext cx="1097659" cy="5146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775DB2-4A16-44B9-B2FE-3F4803D9F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147" y="4311114"/>
            <a:ext cx="1097659" cy="5146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B62E69-A38C-4652-B8DF-EB66D6F7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88" y="5274145"/>
            <a:ext cx="1097659" cy="5146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60A9AE-4C6A-440E-9DC6-491F2C04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87" y="4568450"/>
            <a:ext cx="1097659" cy="5146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5795D7-5737-4233-82FB-4700A0E7D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09" y="5722504"/>
            <a:ext cx="1097659" cy="5146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9840EB1-61CD-4BAD-BABB-22B02A230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3036">
            <a:off x="2331573" y="4556257"/>
            <a:ext cx="2692675" cy="124472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04DFB56-D252-4CB5-9979-4DEA5C59BCE6}"/>
              </a:ext>
            </a:extLst>
          </p:cNvPr>
          <p:cNvSpPr txBox="1"/>
          <p:nvPr/>
        </p:nvSpPr>
        <p:spPr>
          <a:xfrm>
            <a:off x="5697629" y="5979840"/>
            <a:ext cx="273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Directive :</a:t>
            </a:r>
          </a:p>
          <a:p>
            <a:r>
              <a:rPr lang="fr-FR" dirty="0"/>
              <a:t>Chercher de la nourriture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6C09C29-112B-472C-8CF1-0D6670817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2791">
            <a:off x="7681281" y="1354420"/>
            <a:ext cx="986489" cy="4625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E722867-7C81-450E-BFC9-26E8349E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2791">
            <a:off x="6282147" y="1767154"/>
            <a:ext cx="744503" cy="34908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90B09-F127-4A2E-B11C-8A0BBA404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8424" flipH="1">
            <a:off x="6367492" y="1234681"/>
            <a:ext cx="773402" cy="34908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F78D382-32C0-44DA-AEB6-25FE77B90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8424" flipH="1">
            <a:off x="5677352" y="1218174"/>
            <a:ext cx="773402" cy="34908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70ED43-8F75-42A3-AB6E-E3D989EB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07539" flipH="1">
            <a:off x="5583454" y="1902347"/>
            <a:ext cx="773402" cy="3490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0302814-8B95-401B-90B6-CC75B2AD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28050" flipH="1">
            <a:off x="4803080" y="1731384"/>
            <a:ext cx="773402" cy="34908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1ADCAA3-4D9C-4FE8-8F2F-312A8B9C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94367" flipH="1">
            <a:off x="4478336" y="1392435"/>
            <a:ext cx="773402" cy="34908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32DD1B7-4460-4345-AE99-3C25D20B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2791">
            <a:off x="7680948" y="1967069"/>
            <a:ext cx="980093" cy="45954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A72EFD6-4AF2-4863-90A3-9171E865D250}"/>
              </a:ext>
            </a:extLst>
          </p:cNvPr>
          <p:cNvSpPr txBox="1"/>
          <p:nvPr/>
        </p:nvSpPr>
        <p:spPr>
          <a:xfrm>
            <a:off x="7154700" y="283477"/>
            <a:ext cx="40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Nouvelle info :</a:t>
            </a:r>
          </a:p>
          <a:p>
            <a:r>
              <a:rPr lang="fr-FR" dirty="0"/>
              <a:t>4x nourriture a l’Est</a:t>
            </a:r>
          </a:p>
          <a:p>
            <a:r>
              <a:rPr lang="fr-FR" dirty="0"/>
              <a:t>3x nourriture a l’Ouest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B32D97-AFFD-4DE1-A248-E7E53C303DA6}"/>
              </a:ext>
            </a:extLst>
          </p:cNvPr>
          <p:cNvSpPr txBox="1"/>
          <p:nvPr/>
        </p:nvSpPr>
        <p:spPr>
          <a:xfrm>
            <a:off x="5546877" y="283477"/>
            <a:ext cx="113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Prise de décision</a:t>
            </a:r>
          </a:p>
        </p:txBody>
      </p:sp>
    </p:spTree>
    <p:extLst>
      <p:ext uri="{BB962C8B-B14F-4D97-AF65-F5344CB8AC3E}">
        <p14:creationId xmlns:p14="http://schemas.microsoft.com/office/powerpoint/2010/main" val="116403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0.00555 L 0.00859 0.00555 C 0.01302 0.00509 0.01731 0.0037 0.02187 0.00416 C 0.02395 0.00416 0.02604 0.00555 0.02812 0.00694 C 0.03645 0.0125 0.04479 0.01875 0.05312 0.025 C 0.08997 0.05208 0.06237 0.02986 0.07968 0.04722 C 0.09739 0.06481 0.07669 0.03425 0.11328 0.0875 C 0.11614 0.09166 0.11914 0.09537 0.12187 0.1 C 0.12929 0.11296 0.13645 0.12662 0.14375 0.14027 C 0.14661 0.1456 0.14948 0.15115 0.15234 0.15694 C 0.15416 0.16041 0.15573 0.16458 0.15781 0.16805 C 0.16536 0.18148 0.17552 0.19907 0.17968 0.21388 C 0.1944 0.2662 0.172 0.18703 0.18593 0.23472 C 0.18828 0.24282 0.19062 0.25115 0.19297 0.25972 C 0.19479 0.26643 0.19687 0.27314 0.19843 0.28055 C 0.19948 0.28564 0.20013 0.29097 0.20156 0.29583 C 0.20273 0.30023 0.20468 0.30393 0.20625 0.30833 C 0.20963 0.31875 0.21302 0.32939 0.2164 0.34027 C 0.21797 0.34513 0.21953 0.35023 0.22109 0.35555 C 0.22213 0.35902 0.22291 0.36319 0.22422 0.36666 C 0.22942 0.38101 0.23112 0.38495 0.23515 0.39861 C 0.24726 0.44004 0.23593 0.40486 0.24609 0.43333 C 0.24765 0.43773 0.24882 0.44282 0.25078 0.44722 C 0.25299 0.45231 0.25573 0.45671 0.25859 0.46111 C 0.26028 0.46388 0.27669 0.48981 0.28359 0.49444 C 0.28567 0.49583 0.28776 0.49699 0.28984 0.49861 C 0.29505 0.50231 0.29127 0.50069 0.29765 0.50694 C 0.29935 0.50856 0.3013 0.50925 0.30312 0.51111 C 0.30547 0.51365 0.30638 0.51759 0.30937 0.51805 C 0.31185 0.51828 0.31458 0.51805 0.31718 0.51805 L 0.33203 0.51944 L 0.33437 0.51805 " pathEditMode="relative" ptsTypes="AAAAAAAAAAAAAAAAAAAAAAAAAAAAAAAA">
                                      <p:cBhvr>
                                        <p:cTn id="1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5 -0.0206 L -0.01445 -0.0206 C -0.01627 -0.02616 -0.01771 -0.03241 -0.02005 -0.03727 C -0.022 -0.04166 -0.02448 -0.04537 -0.02695 -0.04838 C -0.03476 -0.05787 -0.04218 -0.06412 -0.05117 -0.06782 C -0.06159 -0.07222 -0.08242 -0.07893 -0.08242 -0.07893 C -0.0957 -0.07801 -0.10911 -0.07824 -0.12226 -0.07616 C -0.125 -0.07592 -0.12773 -0.0743 -0.13007 -0.07199 C -0.14284 -0.06018 -0.16054 -0.03611 -0.16992 -0.01921 C -0.17461 -0.01088 -0.17916 -0.00231 -0.18398 0.00579 C -0.19896 0.02963 -0.21757 0.04468 -0.23007 0.07384 C -0.24362 0.10486 -0.25638 0.13241 -0.26679 0.16829 C -0.27643 0.20093 -0.29075 0.25139 -0.30195 0.27523 C -0.30898 0.29005 -0.31471 0.30718 -0.32304 0.31968 C -0.34414 0.3507 -0.33229 0.3338 -0.35898 0.36968 C -0.36315 0.37523 -0.36718 0.38102 -0.37148 0.38634 C -0.4026 0.42315 -0.35416 0.36644 -0.39414 0.40996 C -0.40065 0.4169 -0.40651 0.425 -0.41289 0.43195 C -0.42135 0.44121 -0.4306 0.44838 -0.43867 0.45857 C -0.447 0.46875 -0.44518 0.4632 -0.44726 0.47084 L -0.44726 0.47084 " pathEditMode="relative" ptsTypes="AAAAAAAAAAAAAAAAAAAAA">
                                      <p:cBhvr>
                                        <p:cTn id="1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3.33333E-6 0.00023 C 0.00196 -0.00509 0.00391 -0.01042 0.00612 -0.01482 C 0.00964 -0.02292 0.01368 -0.02986 0.01849 -0.03611 C 0.01993 -0.0382 0.02136 -0.04028 0.02318 -0.04121 C 0.025 -0.04283 0.02722 -0.04283 0.0293 -0.04398 C 0.03138 -0.0456 0.03321 -0.04815 0.03555 -0.04931 C 0.03998 -0.05208 0.04779 -0.05278 0.05248 -0.05301 C 0.08542 -0.05023 0.09011 -0.05509 0.11745 -0.0375 C 0.11953 -0.03611 0.12162 -0.03542 0.12357 -0.03357 C 0.12578 -0.03148 0.12761 -0.02801 0.12982 -0.02546 C 0.13243 -0.02246 0.13568 -0.02014 0.13828 -0.01621 C 0.14623 -0.00394 0.15183 0.00671 0.15677 0.02245 C 0.16107 0.03634 0.16341 0.05185 0.16693 0.06643 C 0.16784 0.07083 0.1694 0.07477 0.17071 0.0794 C 0.17839 0.10717 0.16706 0.06759 0.17552 0.10069 C 0.17605 0.10301 0.17709 0.10509 0.17787 0.10764 C 0.17839 0.10949 0.17878 0.11204 0.17943 0.11412 C 0.18164 0.12199 0.18477 0.13079 0.18789 0.13819 C 0.18907 0.14051 0.19024 0.14329 0.1918 0.14583 C 0.1931 0.14861 0.19493 0.15023 0.19636 0.15278 C 0.19818 0.15625 0.19935 0.16065 0.20105 0.16458 C 0.20326 0.16921 0.2056 0.1743 0.20795 0.1794 C 0.20977 0.18333 0.21133 0.18796 0.21341 0.19282 C 0.2155 0.19722 0.21823 0.20069 0.22032 0.20579 C 0.22227 0.21065 0.22305 0.2169 0.225 0.22199 C 0.22813 0.23032 0.23216 0.23842 0.23581 0.24699 C 0.23815 0.25254 0.24024 0.25856 0.24271 0.26435 C 0.24662 0.27361 0.24987 0.28032 0.2543 0.28958 C 0.25573 0.29259 0.25743 0.29537 0.25899 0.29884 C 0.26133 0.3037 0.26368 0.30833 0.26589 0.31342 C 0.26797 0.31782 0.26966 0.32268 0.27214 0.32685 C 0.27774 0.33565 0.28282 0.3456 0.28907 0.35347 C 0.3125 0.38148 0.27943 0.3412 0.30534 0.37454 C 0.31875 0.39167 0.3168 0.38958 0.33164 0.40116 C 0.35131 0.41643 0.31341 0.38542 0.34089 0.40903 C 0.34206 0.40995 0.34349 0.41065 0.3448 0.4118 C 0.34584 0.4125 0.34805 0.41458 0.34805 0.41504 L 0.34805 0.41458 " pathEditMode="relative" rAng="0" ptsTypes="AAAAAAAAAAAAAAAAAAAAAAAAAAAAAAAAAAAAAAA">
                                      <p:cBhvr>
                                        <p:cTn id="1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18102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4.375E-6 7.40741E-7 C 0.00794 0.00069 0.01614 0.00139 0.02434 0.00347 C 0.03463 0.00648 0.04492 0.01042 0.0552 0.01435 C 0.06002 0.0162 0.06458 0.01829 0.0694 0.01944 C 0.07213 0.02037 0.07526 0.02037 0.07812 0.02083 C 0.07916 0.02176 0.08007 0.02292 0.08138 0.02361 C 0.08294 0.02523 0.08489 0.02593 0.08684 0.02755 C 0.08893 0.02986 0.12968 0.06921 0.13737 0.07963 C 0.13906 0.08194 0.14036 0.08449 0.14218 0.08657 C 0.1483 0.09491 0.15533 0.10093 0.16106 0.11065 C 0.16393 0.11528 0.16666 0.12083 0.16979 0.12523 C 0.17161 0.12847 0.17408 0.13032 0.17617 0.13333 C 0.18802 0.15347 0.18554 0.15278 0.19505 0.17338 C 0.19752 0.17893 0.20026 0.18403 0.20299 0.18958 C 0.20703 0.19861 0.21263 0.21366 0.21575 0.22292 C 0.21731 0.2287 0.21862 0.23472 0.22044 0.24028 C 0.22226 0.24606 0.22474 0.25069 0.22669 0.25625 C 0.24023 0.29699 0.22174 0.24792 0.2345 0.2831 C 0.23606 0.28704 0.23789 0.29097 0.23945 0.29514 C 0.24752 0.31898 0.23711 0.29282 0.24648 0.31643 C 0.24921 0.32384 0.2526 0.33055 0.2552 0.33796 C 0.2582 0.34676 0.26119 0.35625 0.26458 0.36458 C 0.26614 0.36852 0.26796 0.37268 0.2694 0.37662 C 0.27408 0.39051 0.2707 0.38449 0.27656 0.39815 C 0.27695 0.39977 0.27812 0.40069 0.2789 0.40208 C 0.28072 0.40648 0.28229 0.41111 0.2845 0.41551 C 0.28515 0.41759 0.28658 0.41898 0.2875 0.42083 C 0.28841 0.42245 0.28906 0.42454 0.28984 0.42616 C 0.2914 0.42893 0.29322 0.43125 0.29479 0.43426 C 0.29726 0.43981 0.2983 0.44745 0.30182 0.45162 C 0.30286 0.45278 0.30403 0.45393 0.30494 0.45555 C 0.30781 0.46134 0.3095 0.46898 0.31289 0.4743 C 0.31536 0.4787 0.31406 0.47847 0.31614 0.47847 L 0.31614 0.4787 " pathEditMode="relative" rAng="0" ptsTypes="AAAAAAAAAAAAAAAAAAAAAAAAAAAAAAAAAAA">
                                      <p:cBhvr>
                                        <p:cTn id="1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23935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77 0.02847 L -0.03177 0.02847 C -0.03412 0.03472 -0.03633 0.04144 -0.0388 0.04769 C -0.04102 0.05324 -0.04388 0.05764 -0.04583 0.06297 C -0.06237 0.10718 -0.03073 0.03542 -0.05833 0.09769 C -0.06315 0.10857 -0.06862 0.11875 -0.07318 0.12963 C -0.08138 0.14884 -0.08815 0.16968 -0.09662 0.18797 C -0.11862 0.23519 -0.10938 0.21435 -0.13568 0.27685 C -0.13945 0.28565 -0.14271 0.29514 -0.14662 0.30324 C -0.15261 0.31574 -0.15899 0.32801 -0.16458 0.34074 C -0.16641 0.34491 -0.1681 0.34954 -0.17005 0.35324 C -0.17904 0.37014 -0.19597 0.38959 -0.20365 0.40185 C -0.21849 0.42593 -0.20833 0.41065 -0.23177 0.43935 C -0.2362 0.44491 -0.23633 0.44607 -0.24037 0.44908 C -0.24115 0.44977 -0.24193 0.45 -0.24271 0.45047 C -0.24844 0.45787 -0.24597 0.45741 -0.24896 0.45741 L -0.24896 0.45741 " pathEditMode="relative" ptsTypes="AAAAAAAAAAAAAAAAA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-0.02662 L 0.00716 -0.02662 C 0.00768 -0.03079 0.00768 -0.03542 0.00873 -0.03912 C 0.01029 -0.04537 0.01276 -0.05046 0.01498 -0.05579 C 0.01797 -0.06389 0.02136 -0.07222 0.02513 -0.0794 C 0.02604 -0.08148 0.02695 -0.08357 0.02826 -0.08495 C 0.02917 -0.08634 0.03034 -0.08681 0.03138 -0.08773 C 0.03802 -0.09491 0.03359 -0.0919 0.03841 -0.09468 C 0.05938 -0.09375 0.06159 -0.09491 0.07669 -0.0919 C 0.07878 -0.09167 0.08086 -0.0912 0.08294 -0.09051 C 0.08841 -0.08889 0.09388 -0.08704 0.09935 -0.08495 C 0.11524 -0.0794 0.10495 -0.08218 0.11576 -0.0794 C 0.12526 -0.07107 0.11524 -0.07917 0.12591 -0.07245 C 0.13216 -0.06852 0.13828 -0.06366 0.14466 -0.05995 C 0.15417 -0.05486 0.1638 -0.0507 0.17357 -0.04607 C 0.17552 -0.04514 0.17774 -0.04491 0.17982 -0.04329 C 0.21068 -0.02037 0.16979 -0.05116 0.19701 -0.0294 C 0.19948 -0.02755 0.20221 -0.02616 0.20482 -0.02384 C 0.21224 -0.0169 0.21862 -0.00695 0.22513 0.00255 C 0.22734 0.00579 0.23724 0.01991 0.23998 0.02477 C 0.24232 0.02893 0.24479 0.03264 0.24701 0.03727 C 0.24844 0.04051 0.24922 0.04491 0.25091 0.04838 C 0.25365 0.05417 0.25768 0.05856 0.26029 0.06505 C 0.27266 0.09606 0.25221 0.04398 0.26966 0.09282 C 0.27487 0.10741 0.2806 0.1213 0.28607 0.13588 C 0.29024 0.14676 0.29375 0.15856 0.29857 0.16921 C 0.30065 0.17384 0.303 0.17801 0.30482 0.1831 C 0.30716 0.19005 0.30859 0.19815 0.31107 0.20532 C 0.31628 0.2206 0.32136 0.23588 0.32669 0.25116 C 0.32787 0.2544 0.3293 0.25741 0.3306 0.26088 C 0.33659 0.27685 0.34245 0.29329 0.34857 0.30949 C 0.35026 0.31412 0.35234 0.31852 0.35404 0.32338 C 0.35534 0.32708 0.35651 0.33079 0.35794 0.33449 C 0.35886 0.3368 0.36107 0.34143 0.36107 0.34143 L 0.36107 0.34143 " pathEditMode="relative" ptsTypes="AAAAAAAAAAAAAAAAAAAAAAAAAAAAAAAAAAA">
                                      <p:cBhvr>
                                        <p:cTn id="1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7" grpId="0"/>
      <p:bldP spid="27" grpId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2A3FB-FFC6-474C-81E3-E0A2B0CD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fr-FR" b="1" dirty="0"/>
              <a:t>Domaines d’application ?</a:t>
            </a:r>
          </a:p>
        </p:txBody>
      </p:sp>
      <p:pic>
        <p:nvPicPr>
          <p:cNvPr id="5122" name="Picture 2" descr="Relation Sociale, ce bien précieux | Moirans 2020 Tous concernés -  Elections Municipales Moirans">
            <a:extLst>
              <a:ext uri="{FF2B5EF4-FFF2-40B4-BE49-F238E27FC236}">
                <a16:creationId xmlns:a16="http://schemas.microsoft.com/office/drawing/2014/main" id="{91FFA4EE-574F-4FE4-BE41-93EAAAE6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2" y="2892669"/>
            <a:ext cx="4891061" cy="27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1E983E5-4D83-4F95-8817-6ADB1EBFFFEC}"/>
              </a:ext>
            </a:extLst>
          </p:cNvPr>
          <p:cNvSpPr/>
          <p:nvPr/>
        </p:nvSpPr>
        <p:spPr>
          <a:xfrm>
            <a:off x="8648641" y="3095294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4F79C9-4E21-4F54-B8AA-035CAFCF86F6}"/>
              </a:ext>
            </a:extLst>
          </p:cNvPr>
          <p:cNvSpPr txBox="1"/>
          <p:nvPr/>
        </p:nvSpPr>
        <p:spPr>
          <a:xfrm>
            <a:off x="8631057" y="3209593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BF0FC23-4A8A-4AA9-BC1D-370C109B376D}"/>
              </a:ext>
            </a:extLst>
          </p:cNvPr>
          <p:cNvSpPr/>
          <p:nvPr/>
        </p:nvSpPr>
        <p:spPr>
          <a:xfrm>
            <a:off x="8484041" y="3920890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8D7602-AAD2-47A7-80A6-F46B86BC0C48}"/>
              </a:ext>
            </a:extLst>
          </p:cNvPr>
          <p:cNvSpPr txBox="1"/>
          <p:nvPr/>
        </p:nvSpPr>
        <p:spPr>
          <a:xfrm>
            <a:off x="8466457" y="4035189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581B02-56F6-4DF2-922E-FC52F70B28BC}"/>
              </a:ext>
            </a:extLst>
          </p:cNvPr>
          <p:cNvSpPr/>
          <p:nvPr/>
        </p:nvSpPr>
        <p:spPr>
          <a:xfrm>
            <a:off x="7750272" y="3530159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C9C977-020D-484E-855F-707C6C8166A9}"/>
              </a:ext>
            </a:extLst>
          </p:cNvPr>
          <p:cNvSpPr txBox="1"/>
          <p:nvPr/>
        </p:nvSpPr>
        <p:spPr>
          <a:xfrm>
            <a:off x="7732688" y="3644458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DA11B2C-6C07-4DC0-88BA-03D6EAC461D0}"/>
              </a:ext>
            </a:extLst>
          </p:cNvPr>
          <p:cNvSpPr/>
          <p:nvPr/>
        </p:nvSpPr>
        <p:spPr>
          <a:xfrm>
            <a:off x="8333554" y="4746487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ADCF85-C15A-4FB4-B03A-06225A4F631F}"/>
              </a:ext>
            </a:extLst>
          </p:cNvPr>
          <p:cNvSpPr txBox="1"/>
          <p:nvPr/>
        </p:nvSpPr>
        <p:spPr>
          <a:xfrm>
            <a:off x="8315970" y="4860786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F102A1C-BEE0-47B0-8418-288F8D5A87B3}"/>
              </a:ext>
            </a:extLst>
          </p:cNvPr>
          <p:cNvSpPr/>
          <p:nvPr/>
        </p:nvSpPr>
        <p:spPr>
          <a:xfrm>
            <a:off x="9294022" y="4526711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83A5636-9F30-4EC2-B3BB-D64DFBA191F2}"/>
              </a:ext>
            </a:extLst>
          </p:cNvPr>
          <p:cNvSpPr txBox="1"/>
          <p:nvPr/>
        </p:nvSpPr>
        <p:spPr>
          <a:xfrm>
            <a:off x="9276438" y="4641010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8781159-CBEF-40A5-A86B-69D553CB931B}"/>
              </a:ext>
            </a:extLst>
          </p:cNvPr>
          <p:cNvSpPr/>
          <p:nvPr/>
        </p:nvSpPr>
        <p:spPr>
          <a:xfrm>
            <a:off x="9442549" y="3834959"/>
            <a:ext cx="583282" cy="5832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559BDF-6B3F-4C49-90EA-EE8C90331981}"/>
              </a:ext>
            </a:extLst>
          </p:cNvPr>
          <p:cNvSpPr txBox="1"/>
          <p:nvPr/>
        </p:nvSpPr>
        <p:spPr>
          <a:xfrm>
            <a:off x="9424965" y="3949258"/>
            <a:ext cx="82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Quark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F81954B-FFF4-4A59-9490-108F00F153E8}"/>
              </a:ext>
            </a:extLst>
          </p:cNvPr>
          <p:cNvSpPr/>
          <p:nvPr/>
        </p:nvSpPr>
        <p:spPr>
          <a:xfrm>
            <a:off x="8868449" y="3468440"/>
            <a:ext cx="868160" cy="84966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8D4DB68-068B-4735-A944-3E8DB75AAC49}"/>
              </a:ext>
            </a:extLst>
          </p:cNvPr>
          <p:cNvSpPr txBox="1"/>
          <p:nvPr/>
        </p:nvSpPr>
        <p:spPr>
          <a:xfrm>
            <a:off x="8889788" y="3681989"/>
            <a:ext cx="14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Proton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633C2DF-214F-43C9-8D52-16DCD18467D2}"/>
              </a:ext>
            </a:extLst>
          </p:cNvPr>
          <p:cNvSpPr/>
          <p:nvPr/>
        </p:nvSpPr>
        <p:spPr>
          <a:xfrm>
            <a:off x="9651396" y="4026103"/>
            <a:ext cx="868160" cy="84966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E2A2DE-5B15-46E7-AE5E-94D33BB30A89}"/>
              </a:ext>
            </a:extLst>
          </p:cNvPr>
          <p:cNvSpPr txBox="1"/>
          <p:nvPr/>
        </p:nvSpPr>
        <p:spPr>
          <a:xfrm>
            <a:off x="9602397" y="4239652"/>
            <a:ext cx="14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Neutron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A83B820-4440-4ADD-B694-61253793CAB1}"/>
              </a:ext>
            </a:extLst>
          </p:cNvPr>
          <p:cNvSpPr/>
          <p:nvPr/>
        </p:nvSpPr>
        <p:spPr>
          <a:xfrm>
            <a:off x="8922235" y="4660553"/>
            <a:ext cx="868160" cy="84966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E91FF87-21D5-4A40-910E-C571E1267B8C}"/>
              </a:ext>
            </a:extLst>
          </p:cNvPr>
          <p:cNvSpPr txBox="1"/>
          <p:nvPr/>
        </p:nvSpPr>
        <p:spPr>
          <a:xfrm>
            <a:off x="8890822" y="4874102"/>
            <a:ext cx="14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Electron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03032A1-2A00-4497-A07D-2E66E12F975C}"/>
              </a:ext>
            </a:extLst>
          </p:cNvPr>
          <p:cNvSpPr/>
          <p:nvPr/>
        </p:nvSpPr>
        <p:spPr>
          <a:xfrm>
            <a:off x="7901966" y="4092131"/>
            <a:ext cx="868160" cy="84966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B3C167-8E55-4AD5-9AF0-05AB85EC03C7}"/>
              </a:ext>
            </a:extLst>
          </p:cNvPr>
          <p:cNvSpPr txBox="1"/>
          <p:nvPr/>
        </p:nvSpPr>
        <p:spPr>
          <a:xfrm>
            <a:off x="7879345" y="4305680"/>
            <a:ext cx="14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Neutron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39A3DE9-5851-4B2C-8ACF-7B769C9BA4EE}"/>
              </a:ext>
            </a:extLst>
          </p:cNvPr>
          <p:cNvSpPr/>
          <p:nvPr/>
        </p:nvSpPr>
        <p:spPr>
          <a:xfrm>
            <a:off x="7965519" y="3145468"/>
            <a:ext cx="868160" cy="84966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808561-844D-4714-A7D3-28E93EA1DDD1}"/>
              </a:ext>
            </a:extLst>
          </p:cNvPr>
          <p:cNvSpPr txBox="1"/>
          <p:nvPr/>
        </p:nvSpPr>
        <p:spPr>
          <a:xfrm>
            <a:off x="7951690" y="3359017"/>
            <a:ext cx="14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Neutron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B855AEC-F994-47A5-9FE5-BA789923AC70}"/>
              </a:ext>
            </a:extLst>
          </p:cNvPr>
          <p:cNvSpPr/>
          <p:nvPr/>
        </p:nvSpPr>
        <p:spPr>
          <a:xfrm>
            <a:off x="9163118" y="3120696"/>
            <a:ext cx="1291594" cy="12640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C1BDEA-950E-4D84-A995-2A614E7AD59A}"/>
              </a:ext>
            </a:extLst>
          </p:cNvPr>
          <p:cNvSpPr txBox="1"/>
          <p:nvPr/>
        </p:nvSpPr>
        <p:spPr>
          <a:xfrm>
            <a:off x="9291540" y="3502205"/>
            <a:ext cx="216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Atome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9E626A-22DC-4006-B191-575AE557F2D5}"/>
              </a:ext>
            </a:extLst>
          </p:cNvPr>
          <p:cNvSpPr txBox="1"/>
          <p:nvPr/>
        </p:nvSpPr>
        <p:spPr>
          <a:xfrm>
            <a:off x="1363133" y="2303025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Sociologie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685533-1348-447C-908C-CCCAE26175DF}"/>
              </a:ext>
            </a:extLst>
          </p:cNvPr>
          <p:cNvSpPr txBox="1"/>
          <p:nvPr/>
        </p:nvSpPr>
        <p:spPr>
          <a:xfrm>
            <a:off x="7478671" y="2235788"/>
            <a:ext cx="324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Chimie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51BA5A-B911-47E3-B98B-A9939E790BD5}"/>
              </a:ext>
            </a:extLst>
          </p:cNvPr>
          <p:cNvSpPr/>
          <p:nvPr/>
        </p:nvSpPr>
        <p:spPr>
          <a:xfrm>
            <a:off x="8463498" y="4302534"/>
            <a:ext cx="1291594" cy="12640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73E5B80-78F2-4835-88AE-E288AEF1516C}"/>
              </a:ext>
            </a:extLst>
          </p:cNvPr>
          <p:cNvSpPr txBox="1"/>
          <p:nvPr/>
        </p:nvSpPr>
        <p:spPr>
          <a:xfrm>
            <a:off x="8591920" y="4684043"/>
            <a:ext cx="216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Atome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09CEAED-B6D6-42BA-97F8-DE570ABE933D}"/>
              </a:ext>
            </a:extLst>
          </p:cNvPr>
          <p:cNvSpPr/>
          <p:nvPr/>
        </p:nvSpPr>
        <p:spPr>
          <a:xfrm>
            <a:off x="7780530" y="3108773"/>
            <a:ext cx="1291594" cy="12640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8C90EA0-E113-43B2-BDE6-8AFCC3EA5FB6}"/>
              </a:ext>
            </a:extLst>
          </p:cNvPr>
          <p:cNvSpPr txBox="1"/>
          <p:nvPr/>
        </p:nvSpPr>
        <p:spPr>
          <a:xfrm>
            <a:off x="7908952" y="3490282"/>
            <a:ext cx="216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Atome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C8B3ADFB-77F0-4225-A149-BC629E3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89" y="3067248"/>
            <a:ext cx="2942257" cy="247057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A34043A-5194-4F80-8986-6482BCB19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45" y="1721033"/>
            <a:ext cx="11769307" cy="488850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929C509-19E0-4ADB-8242-FDF15EDF7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" y="1747200"/>
            <a:ext cx="12093540" cy="4860326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6E07491-9B56-49D4-98F6-1A1B5EC9E053}"/>
              </a:ext>
            </a:extLst>
          </p:cNvPr>
          <p:cNvSpPr txBox="1"/>
          <p:nvPr/>
        </p:nvSpPr>
        <p:spPr>
          <a:xfrm>
            <a:off x="4822906" y="1930456"/>
            <a:ext cx="254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n w="3175">
                  <a:solidFill>
                    <a:schemeClr val="bg1"/>
                  </a:solidFill>
                </a:ln>
              </a:rPr>
              <a:t>Audiovisuel</a:t>
            </a:r>
            <a:endParaRPr lang="fr-FR" sz="2000" dirty="0">
              <a:ln w="3175">
                <a:solidFill>
                  <a:schemeClr val="bg1"/>
                </a:solidFill>
              </a:ln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66B8DAD-7BBA-4583-8324-4F82EC9E514A}"/>
              </a:ext>
            </a:extLst>
          </p:cNvPr>
          <p:cNvSpPr txBox="1"/>
          <p:nvPr/>
        </p:nvSpPr>
        <p:spPr>
          <a:xfrm>
            <a:off x="5120052" y="1781909"/>
            <a:ext cx="1951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Finance</a:t>
            </a:r>
          </a:p>
        </p:txBody>
      </p:sp>
      <p:pic>
        <p:nvPicPr>
          <p:cNvPr id="1026" name="Picture 2" descr="BOURSE : bilan 2020 et perspectives 2021 en trois graphiques - Forbes France">
            <a:extLst>
              <a:ext uri="{FF2B5EF4-FFF2-40B4-BE49-F238E27FC236}">
                <a16:creationId xmlns:a16="http://schemas.microsoft.com/office/drawing/2014/main" id="{391290C8-DA9D-41D8-91CB-8DE4D96FE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38" y="2227949"/>
            <a:ext cx="2556686" cy="169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 conséquences de la baisse des commissions de gestion de fonds pour les  fournisseurs d'indices (FT) : Sequantis">
            <a:extLst>
              <a:ext uri="{FF2B5EF4-FFF2-40B4-BE49-F238E27FC236}">
                <a16:creationId xmlns:a16="http://schemas.microsoft.com/office/drawing/2014/main" id="{AFC5A3EB-9E2D-4513-829E-47D19089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07" y="2303025"/>
            <a:ext cx="2693885" cy="151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miers pas en Bourse : comment sélectionner ses actions ?">
            <a:extLst>
              <a:ext uri="{FF2B5EF4-FFF2-40B4-BE49-F238E27FC236}">
                <a16:creationId xmlns:a16="http://schemas.microsoft.com/office/drawing/2014/main" id="{A31AD2BF-A762-433A-91EA-AD211138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95" y="2306592"/>
            <a:ext cx="2273247" cy="17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urse : en deux ans, le nombre d'investisseurs particuliers a explosé">
            <a:extLst>
              <a:ext uri="{FF2B5EF4-FFF2-40B4-BE49-F238E27FC236}">
                <a16:creationId xmlns:a16="http://schemas.microsoft.com/office/drawing/2014/main" id="{A9B9FBF1-A4B1-4119-917C-5DFA19172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59" y="2302845"/>
            <a:ext cx="2922081" cy="16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0D5F0E40-A373-4A22-8081-CA47F55E85DA}"/>
              </a:ext>
            </a:extLst>
          </p:cNvPr>
          <p:cNvSpPr txBox="1"/>
          <p:nvPr/>
        </p:nvSpPr>
        <p:spPr>
          <a:xfrm>
            <a:off x="404446" y="2344489"/>
            <a:ext cx="195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TESLA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C731E57-1F55-4A7D-BC93-2A3578F8DB42}"/>
              </a:ext>
            </a:extLst>
          </p:cNvPr>
          <p:cNvSpPr txBox="1"/>
          <p:nvPr/>
        </p:nvSpPr>
        <p:spPr>
          <a:xfrm>
            <a:off x="3333609" y="2392502"/>
            <a:ext cx="195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META</a:t>
            </a:r>
            <a:endParaRPr lang="fr-FR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2D2C8D5-B307-447B-B4E7-3F99039065CF}"/>
              </a:ext>
            </a:extLst>
          </p:cNvPr>
          <p:cNvSpPr txBox="1"/>
          <p:nvPr/>
        </p:nvSpPr>
        <p:spPr>
          <a:xfrm>
            <a:off x="6826203" y="2438254"/>
            <a:ext cx="195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MICROSOFT</a:t>
            </a:r>
            <a:endParaRPr lang="fr-FR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025D41C-F27A-44BB-A327-B2E4887384AC}"/>
              </a:ext>
            </a:extLst>
          </p:cNvPr>
          <p:cNvSpPr txBox="1"/>
          <p:nvPr/>
        </p:nvSpPr>
        <p:spPr>
          <a:xfrm>
            <a:off x="9779348" y="2388079"/>
            <a:ext cx="195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APPLE</a:t>
            </a:r>
            <a:endParaRPr lang="fr-FR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034" name="Picture 10" descr="Stonks Guy PNG Template in High Quality : r/MemeRestoration">
            <a:extLst>
              <a:ext uri="{FF2B5EF4-FFF2-40B4-BE49-F238E27FC236}">
                <a16:creationId xmlns:a16="http://schemas.microsoft.com/office/drawing/2014/main" id="{97B20D14-16BB-4DFA-A7B1-3FAE1D8B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97" y="3961351"/>
            <a:ext cx="2555140" cy="28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Stonks Guy PNG Template in High Quality : r/MemeRestoration">
            <a:extLst>
              <a:ext uri="{FF2B5EF4-FFF2-40B4-BE49-F238E27FC236}">
                <a16:creationId xmlns:a16="http://schemas.microsoft.com/office/drawing/2014/main" id="{34D14740-62D9-44C7-AA5F-AD860EF1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47" y="3022447"/>
            <a:ext cx="1089981" cy="12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Stonks Guy PNG Template in High Quality : r/MemeRestoration">
            <a:extLst>
              <a:ext uri="{FF2B5EF4-FFF2-40B4-BE49-F238E27FC236}">
                <a16:creationId xmlns:a16="http://schemas.microsoft.com/office/drawing/2014/main" id="{1E88D810-90D3-477B-9784-FC11EA28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52" y="3000761"/>
            <a:ext cx="1089981" cy="12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Stonks Guy PNG Template in High Quality : r/MemeRestoration">
            <a:extLst>
              <a:ext uri="{FF2B5EF4-FFF2-40B4-BE49-F238E27FC236}">
                <a16:creationId xmlns:a16="http://schemas.microsoft.com/office/drawing/2014/main" id="{68EF033A-648F-4589-B8B9-D9F7C1C2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2" y="3011880"/>
            <a:ext cx="1089981" cy="12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Stonks Guy PNG Template in High Quality : r/MemeRestoration">
            <a:extLst>
              <a:ext uri="{FF2B5EF4-FFF2-40B4-BE49-F238E27FC236}">
                <a16:creationId xmlns:a16="http://schemas.microsoft.com/office/drawing/2014/main" id="{6929991B-B3D9-4AC9-801E-AACD242A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98" y="3064859"/>
            <a:ext cx="1089981" cy="12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4259521E-C43F-4388-B989-272A5046EF32}"/>
              </a:ext>
            </a:extLst>
          </p:cNvPr>
          <p:cNvSpPr txBox="1"/>
          <p:nvPr/>
        </p:nvSpPr>
        <p:spPr>
          <a:xfrm>
            <a:off x="6095988" y="4607852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100$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240FAC7-CEA2-44F8-998B-9531E40C777D}"/>
              </a:ext>
            </a:extLst>
          </p:cNvPr>
          <p:cNvSpPr txBox="1"/>
          <p:nvPr/>
        </p:nvSpPr>
        <p:spPr>
          <a:xfrm>
            <a:off x="4357067" y="3833142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25$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DF93CA2-9480-4461-BEBF-AAEA9A100CD4}"/>
              </a:ext>
            </a:extLst>
          </p:cNvPr>
          <p:cNvSpPr txBox="1"/>
          <p:nvPr/>
        </p:nvSpPr>
        <p:spPr>
          <a:xfrm>
            <a:off x="10903266" y="3966841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25$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E9B9454-55C0-458F-A759-4BD198748FB9}"/>
              </a:ext>
            </a:extLst>
          </p:cNvPr>
          <p:cNvSpPr txBox="1"/>
          <p:nvPr/>
        </p:nvSpPr>
        <p:spPr>
          <a:xfrm>
            <a:off x="8038785" y="3907460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25$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9A3E8E7-2B24-461F-9D12-AE7DF4F63968}"/>
              </a:ext>
            </a:extLst>
          </p:cNvPr>
          <p:cNvSpPr txBox="1"/>
          <p:nvPr/>
        </p:nvSpPr>
        <p:spPr>
          <a:xfrm>
            <a:off x="1638442" y="3953276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25$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3567E9C-B45F-4374-B6F0-6514A66215F9}"/>
              </a:ext>
            </a:extLst>
          </p:cNvPr>
          <p:cNvSpPr txBox="1"/>
          <p:nvPr/>
        </p:nvSpPr>
        <p:spPr>
          <a:xfrm>
            <a:off x="1630600" y="3934986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75$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E1F706A-EE00-40F6-9917-A1ED5397096E}"/>
              </a:ext>
            </a:extLst>
          </p:cNvPr>
          <p:cNvSpPr txBox="1"/>
          <p:nvPr/>
        </p:nvSpPr>
        <p:spPr>
          <a:xfrm>
            <a:off x="4304401" y="3826133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-69$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B541BE7-876B-4068-8E2F-BFDC58E48B6E}"/>
              </a:ext>
            </a:extLst>
          </p:cNvPr>
          <p:cNvSpPr txBox="1"/>
          <p:nvPr/>
        </p:nvSpPr>
        <p:spPr>
          <a:xfrm>
            <a:off x="8024219" y="3911261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45$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F070D85-5633-44BF-9130-4F56AA87409B}"/>
              </a:ext>
            </a:extLst>
          </p:cNvPr>
          <p:cNvSpPr txBox="1"/>
          <p:nvPr/>
        </p:nvSpPr>
        <p:spPr>
          <a:xfrm>
            <a:off x="10930703" y="3973634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65$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B7C0C1A3-3CD1-48AC-A76D-B6DBA976EEE4}"/>
              </a:ext>
            </a:extLst>
          </p:cNvPr>
          <p:cNvSpPr txBox="1"/>
          <p:nvPr/>
        </p:nvSpPr>
        <p:spPr>
          <a:xfrm>
            <a:off x="6098688" y="4659193"/>
            <a:ext cx="6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/>
                </a:solidFill>
              </a:rPr>
              <a:t>116$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BE7A4317-17B3-44B2-929C-F49CBDA5B3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5038" y="4181690"/>
            <a:ext cx="1588494" cy="1611940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C3C6307B-6EE0-4687-8606-ED2D35D1D8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1352" y="2881230"/>
            <a:ext cx="906153" cy="919528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5D7B10EB-EEBC-4865-AFE8-6FCE5AA00E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5193" y="2858993"/>
            <a:ext cx="906153" cy="91952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331A09E1-6ABC-4658-BDE7-684B5EEAFF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8706" y="3299755"/>
            <a:ext cx="1074260" cy="10901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D1DE7EE9-C9DA-48A4-9444-4FBD01003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6847" y="2988222"/>
            <a:ext cx="906153" cy="9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5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5" grpId="1" animBg="1"/>
      <p:bldP spid="6" grpId="0"/>
      <p:bldP spid="6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" grpId="0"/>
      <p:bldP spid="3" grpId="1"/>
      <p:bldP spid="30" grpId="0"/>
      <p:bldP spid="30" grpId="1" build="allAtOnce"/>
      <p:bldP spid="31" grpId="0" animBg="1"/>
      <p:bldP spid="31" grpId="1" animBg="1"/>
      <p:bldP spid="32" grpId="0"/>
      <p:bldP spid="32" grpId="1"/>
      <p:bldP spid="33" grpId="0" animBg="1"/>
      <p:bldP spid="33" grpId="1" animBg="1"/>
      <p:bldP spid="34" grpId="0"/>
      <p:bldP spid="34" grpId="1"/>
      <p:bldP spid="39" grpId="0"/>
      <p:bldP spid="39" grpId="1"/>
      <p:bldP spid="46" grpId="0"/>
      <p:bldP spid="47" grpId="0"/>
      <p:bldP spid="53" grpId="0"/>
      <p:bldP spid="54" grpId="0"/>
      <p:bldP spid="55" grpId="0"/>
      <p:bldP spid="48" grpId="0"/>
      <p:bldP spid="48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7" grpId="0"/>
      <p:bldP spid="68" grpId="0"/>
      <p:bldP spid="69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422C1-07BB-46E7-B502-588494C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Merci </a:t>
            </a:r>
            <a:r>
              <a:rPr lang="fr-FR" b="1"/>
              <a:t>d’avoir assisté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529E2-7F8E-407E-BF91-2A61DBF1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Sources :</a:t>
            </a:r>
          </a:p>
          <a:p>
            <a:r>
              <a:rPr lang="fr-FR" dirty="0"/>
              <a:t>Wikipédia - Cours SMA du Mastère info Paris XI</a:t>
            </a:r>
          </a:p>
          <a:p>
            <a:r>
              <a:rPr lang="fr-FR" dirty="0"/>
              <a:t>SMA : Approche décisionnelle des systèmes complexes B-</a:t>
            </a:r>
            <a:r>
              <a:rPr lang="fr-FR" dirty="0" err="1"/>
              <a:t>ADSc</a:t>
            </a:r>
            <a:endParaRPr lang="fr-FR" dirty="0"/>
          </a:p>
          <a:p>
            <a:r>
              <a:rPr lang="fr-FR" dirty="0"/>
              <a:t>Agents et SMA - </a:t>
            </a:r>
            <a:r>
              <a:rPr lang="fr-FR" dirty="0" err="1"/>
              <a:t>UPBucarest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967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1104</TotalTime>
  <Words>179</Words>
  <Application>Microsoft Office PowerPoint</Application>
  <PresentationFormat>Grand écran</PresentationFormat>
  <Paragraphs>83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Yu Gothic Light</vt:lpstr>
      <vt:lpstr>Arial</vt:lpstr>
      <vt:lpstr>Calibri</vt:lpstr>
      <vt:lpstr>Calibri Light</vt:lpstr>
      <vt:lpstr>Céleste</vt:lpstr>
      <vt:lpstr>Système multi-agents</vt:lpstr>
      <vt:lpstr>en fait, C’est quoi ?</vt:lpstr>
      <vt:lpstr>Comment opère un agent ?</vt:lpstr>
      <vt:lpstr>Présentation PowerPoint</vt:lpstr>
      <vt:lpstr>La partie historique</vt:lpstr>
      <vt:lpstr>De quoi est fait un SMA ?</vt:lpstr>
      <vt:lpstr>Présentation PowerPoint</vt:lpstr>
      <vt:lpstr>Domaines d’application ?</vt:lpstr>
      <vt:lpstr>Merci d’avoir assisté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multi-agents</dc:title>
  <dc:creator>Zakaria Ouafi</dc:creator>
  <cp:lastModifiedBy>Zakaria Ouafi</cp:lastModifiedBy>
  <cp:revision>37</cp:revision>
  <dcterms:created xsi:type="dcterms:W3CDTF">2022-04-14T13:21:31Z</dcterms:created>
  <dcterms:modified xsi:type="dcterms:W3CDTF">2022-05-19T10:16:55Z</dcterms:modified>
</cp:coreProperties>
</file>